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57" r:id="rId4"/>
    <p:sldId id="259" r:id="rId5"/>
    <p:sldId id="258" r:id="rId6"/>
    <p:sldId id="262" r:id="rId7"/>
    <p:sldId id="260" r:id="rId8"/>
    <p:sldId id="261" r:id="rId9"/>
    <p:sldId id="275" r:id="rId10"/>
    <p:sldId id="268" r:id="rId11"/>
    <p:sldId id="269" r:id="rId12"/>
    <p:sldId id="263" r:id="rId13"/>
    <p:sldId id="266" r:id="rId14"/>
    <p:sldId id="264" r:id="rId15"/>
    <p:sldId id="267" r:id="rId16"/>
    <p:sldId id="270" r:id="rId17"/>
    <p:sldId id="272" r:id="rId18"/>
    <p:sldId id="271" r:id="rId19"/>
    <p:sldId id="276" r:id="rId20"/>
    <p:sldId id="277" r:id="rId21"/>
    <p:sldId id="278" r:id="rId22"/>
    <p:sldId id="279" r:id="rId23"/>
    <p:sldId id="273"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HUL K" initials="RK" lastIdx="1" clrIdx="0">
    <p:extLst>
      <p:ext uri="{19B8F6BF-5375-455C-9EA6-DF929625EA0E}">
        <p15:presenceInfo xmlns:p15="http://schemas.microsoft.com/office/powerpoint/2012/main" userId="88d5552d3c8c53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3/27/2022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3/27/2022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25777-98C5-40C4-8635-C24E10B94B5C}"/>
              </a:ext>
            </a:extLst>
          </p:cNvPr>
          <p:cNvSpPr>
            <a:spLocks noGrp="1"/>
          </p:cNvSpPr>
          <p:nvPr>
            <p:ph type="title"/>
          </p:nvPr>
        </p:nvSpPr>
        <p:spPr>
          <a:xfrm>
            <a:off x="1451579" y="804519"/>
            <a:ext cx="9603275" cy="2034934"/>
          </a:xfrm>
        </p:spPr>
        <p:txBody>
          <a:bodyPr>
            <a:noAutofit/>
          </a:bodyPr>
          <a:lstStyle/>
          <a:p>
            <a:r>
              <a:rPr lang="en-IN" sz="7200" dirty="0"/>
              <a:t>Complaint redressal system</a:t>
            </a:r>
          </a:p>
        </p:txBody>
      </p:sp>
    </p:spTree>
    <p:extLst>
      <p:ext uri="{BB962C8B-B14F-4D97-AF65-F5344CB8AC3E}">
        <p14:creationId xmlns:p14="http://schemas.microsoft.com/office/powerpoint/2010/main" val="321363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CFF55C-4B6F-44ED-8634-FF56B7039AF3}"/>
              </a:ext>
            </a:extLst>
          </p:cNvPr>
          <p:cNvSpPr>
            <a:spLocks noGrp="1"/>
          </p:cNvSpPr>
          <p:nvPr>
            <p:ph type="title"/>
          </p:nvPr>
        </p:nvSpPr>
        <p:spPr/>
        <p:txBody>
          <a:bodyPr/>
          <a:lstStyle/>
          <a:p>
            <a:r>
              <a:rPr lang="en-IN" dirty="0"/>
              <a:t>Er diagram</a:t>
            </a:r>
          </a:p>
        </p:txBody>
      </p:sp>
      <p:pic>
        <p:nvPicPr>
          <p:cNvPr id="5" name="Content Placeholder 4">
            <a:extLst>
              <a:ext uri="{FF2B5EF4-FFF2-40B4-BE49-F238E27FC236}">
                <a16:creationId xmlns:a16="http://schemas.microsoft.com/office/drawing/2014/main" xmlns="" id="{B054B6FE-FF46-4C16-B72F-3249E67E1B04}"/>
              </a:ext>
            </a:extLst>
          </p:cNvPr>
          <p:cNvPicPr>
            <a:picLocks noGrp="1" noChangeAspect="1"/>
          </p:cNvPicPr>
          <p:nvPr>
            <p:ph idx="1"/>
          </p:nvPr>
        </p:nvPicPr>
        <p:blipFill>
          <a:blip r:embed="rId2"/>
          <a:stretch>
            <a:fillRect/>
          </a:stretch>
        </p:blipFill>
        <p:spPr>
          <a:xfrm>
            <a:off x="1451579" y="1953928"/>
            <a:ext cx="9603275" cy="4023359"/>
          </a:xfrm>
        </p:spPr>
      </p:pic>
    </p:spTree>
    <p:extLst>
      <p:ext uri="{BB962C8B-B14F-4D97-AF65-F5344CB8AC3E}">
        <p14:creationId xmlns:p14="http://schemas.microsoft.com/office/powerpoint/2010/main" val="669941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EB96F6-B626-4604-8E31-8BBCE8939CAB}"/>
              </a:ext>
            </a:extLst>
          </p:cNvPr>
          <p:cNvSpPr>
            <a:spLocks noGrp="1"/>
          </p:cNvSpPr>
          <p:nvPr>
            <p:ph type="title"/>
          </p:nvPr>
        </p:nvSpPr>
        <p:spPr/>
        <p:txBody>
          <a:bodyPr/>
          <a:lstStyle/>
          <a:p>
            <a:r>
              <a:rPr lang="en-IN" dirty="0"/>
              <a:t>Use case diagram</a:t>
            </a:r>
          </a:p>
        </p:txBody>
      </p:sp>
      <p:pic>
        <p:nvPicPr>
          <p:cNvPr id="7" name="Content Placeholder 6">
            <a:extLst>
              <a:ext uri="{FF2B5EF4-FFF2-40B4-BE49-F238E27FC236}">
                <a16:creationId xmlns:a16="http://schemas.microsoft.com/office/drawing/2014/main" xmlns="" id="{A26879F2-F55A-4626-A7B7-514D72027D68}"/>
              </a:ext>
            </a:extLst>
          </p:cNvPr>
          <p:cNvPicPr>
            <a:picLocks noGrp="1" noChangeAspect="1"/>
          </p:cNvPicPr>
          <p:nvPr>
            <p:ph idx="1"/>
          </p:nvPr>
        </p:nvPicPr>
        <p:blipFill>
          <a:blip r:embed="rId2"/>
          <a:stretch>
            <a:fillRect/>
          </a:stretch>
        </p:blipFill>
        <p:spPr bwMode="auto">
          <a:xfrm>
            <a:off x="1828800" y="1982804"/>
            <a:ext cx="8547234" cy="389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885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A77F7C-FAA8-460C-8325-795E1CA9B94E}"/>
              </a:ext>
            </a:extLst>
          </p:cNvPr>
          <p:cNvSpPr>
            <a:spLocks noGrp="1"/>
          </p:cNvSpPr>
          <p:nvPr>
            <p:ph type="title"/>
          </p:nvPr>
        </p:nvSpPr>
        <p:spPr/>
        <p:txBody>
          <a:bodyPr/>
          <a:lstStyle/>
          <a:p>
            <a:r>
              <a:rPr lang="en-IN" dirty="0"/>
              <a:t>Tasks Performed by admin</a:t>
            </a:r>
          </a:p>
        </p:txBody>
      </p:sp>
      <p:sp>
        <p:nvSpPr>
          <p:cNvPr id="3" name="Content Placeholder 2">
            <a:extLst>
              <a:ext uri="{FF2B5EF4-FFF2-40B4-BE49-F238E27FC236}">
                <a16:creationId xmlns:a16="http://schemas.microsoft.com/office/drawing/2014/main" xmlns="" id="{F861E4AC-0896-4F58-9DBB-D5A147A6702D}"/>
              </a:ext>
            </a:extLst>
          </p:cNvPr>
          <p:cNvSpPr>
            <a:spLocks noGrp="1"/>
          </p:cNvSpPr>
          <p:nvPr>
            <p:ph idx="1"/>
          </p:nvPr>
        </p:nvSpPr>
        <p:spPr/>
        <p:txBody>
          <a:bodyPr>
            <a:normAutofit/>
          </a:bodyPr>
          <a:lstStyle/>
          <a:p>
            <a:pPr algn="l"/>
            <a:r>
              <a:rPr lang="en-US" b="0" i="0" dirty="0">
                <a:effectLst/>
                <a:latin typeface="Gotham Rounded SSm A"/>
              </a:rPr>
              <a:t>Admin user is the super user of the system. The admin user creates other categories of user like customer, manager, and engineers. </a:t>
            </a:r>
          </a:p>
          <a:p>
            <a:pPr algn="l"/>
            <a:r>
              <a:rPr lang="en-US" b="0" i="0" dirty="0">
                <a:effectLst/>
                <a:latin typeface="Gotham Rounded SSm A"/>
              </a:rPr>
              <a:t>The admin user has the privilege to create, update and delete the records through the web interface and can access the entire system.</a:t>
            </a:r>
          </a:p>
          <a:p>
            <a:pPr marL="0" indent="0">
              <a:buNone/>
            </a:pPr>
            <a:endParaRPr lang="en-IN" dirty="0"/>
          </a:p>
        </p:txBody>
      </p:sp>
    </p:spTree>
    <p:extLst>
      <p:ext uri="{BB962C8B-B14F-4D97-AF65-F5344CB8AC3E}">
        <p14:creationId xmlns:p14="http://schemas.microsoft.com/office/powerpoint/2010/main" val="2193009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56DFF8-436D-4019-BF5E-B9A15DA0D094}"/>
              </a:ext>
            </a:extLst>
          </p:cNvPr>
          <p:cNvSpPr>
            <a:spLocks noGrp="1"/>
          </p:cNvSpPr>
          <p:nvPr>
            <p:ph type="title"/>
          </p:nvPr>
        </p:nvSpPr>
        <p:spPr/>
        <p:txBody>
          <a:bodyPr/>
          <a:lstStyle/>
          <a:p>
            <a:r>
              <a:rPr lang="en-IN" dirty="0"/>
              <a:t>Tasks Performed by customer</a:t>
            </a:r>
          </a:p>
        </p:txBody>
      </p:sp>
      <p:sp>
        <p:nvSpPr>
          <p:cNvPr id="3" name="Content Placeholder 2">
            <a:extLst>
              <a:ext uri="{FF2B5EF4-FFF2-40B4-BE49-F238E27FC236}">
                <a16:creationId xmlns:a16="http://schemas.microsoft.com/office/drawing/2014/main" xmlns="" id="{C616A187-D85A-4BD7-8CF7-6F882393EA32}"/>
              </a:ext>
            </a:extLst>
          </p:cNvPr>
          <p:cNvSpPr>
            <a:spLocks noGrp="1"/>
          </p:cNvSpPr>
          <p:nvPr>
            <p:ph idx="1"/>
          </p:nvPr>
        </p:nvSpPr>
        <p:spPr>
          <a:xfrm>
            <a:off x="1451579" y="2015732"/>
            <a:ext cx="9603275" cy="3605422"/>
          </a:xfrm>
        </p:spPr>
        <p:txBody>
          <a:bodyPr/>
          <a:lstStyle/>
          <a:p>
            <a:r>
              <a:rPr lang="en-US" sz="2000" b="0" i="0" dirty="0">
                <a:effectLst/>
                <a:latin typeface="Gotham Rounded SSm A"/>
              </a:rPr>
              <a:t>Customer users can perform tasks like creating a complaint, view complaints, tracking the complaint and providing feedback on the resolution of the complaint through the web UI. The feedback provision is an optional feature. Customers  provide the following minimal details such as name, address (with PIN Code), telephone / mobile number, type of problem (cannot make a call, but receive a call or can make calls, but cannot receive calls, or neither make nor receive calls). </a:t>
            </a:r>
          </a:p>
          <a:p>
            <a:r>
              <a:rPr lang="en-US" sz="2000" b="0" i="0" dirty="0">
                <a:effectLst/>
                <a:latin typeface="Gotham Rounded SSm A"/>
              </a:rPr>
              <a:t>Once successfully submit the complaint, a ticket is raised and shared it with the customer. At that time, the status of the ticket will be ‘RAISED’</a:t>
            </a:r>
          </a:p>
          <a:p>
            <a:endParaRPr lang="en-IN" dirty="0"/>
          </a:p>
        </p:txBody>
      </p:sp>
    </p:spTree>
    <p:extLst>
      <p:ext uri="{BB962C8B-B14F-4D97-AF65-F5344CB8AC3E}">
        <p14:creationId xmlns:p14="http://schemas.microsoft.com/office/powerpoint/2010/main" val="197349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A77F7C-FAA8-460C-8325-795E1CA9B94E}"/>
              </a:ext>
            </a:extLst>
          </p:cNvPr>
          <p:cNvSpPr>
            <a:spLocks noGrp="1"/>
          </p:cNvSpPr>
          <p:nvPr>
            <p:ph type="title"/>
          </p:nvPr>
        </p:nvSpPr>
        <p:spPr/>
        <p:txBody>
          <a:bodyPr/>
          <a:lstStyle/>
          <a:p>
            <a:r>
              <a:rPr lang="en-IN" dirty="0"/>
              <a:t>Tasks Performed by manager</a:t>
            </a:r>
          </a:p>
        </p:txBody>
      </p:sp>
      <p:sp>
        <p:nvSpPr>
          <p:cNvPr id="3" name="Content Placeholder 2">
            <a:extLst>
              <a:ext uri="{FF2B5EF4-FFF2-40B4-BE49-F238E27FC236}">
                <a16:creationId xmlns:a16="http://schemas.microsoft.com/office/drawing/2014/main" xmlns="" id="{F861E4AC-0896-4F58-9DBB-D5A147A6702D}"/>
              </a:ext>
            </a:extLst>
          </p:cNvPr>
          <p:cNvSpPr>
            <a:spLocks noGrp="1"/>
          </p:cNvSpPr>
          <p:nvPr>
            <p:ph idx="1"/>
          </p:nvPr>
        </p:nvSpPr>
        <p:spPr/>
        <p:txBody>
          <a:bodyPr>
            <a:normAutofit/>
          </a:bodyPr>
          <a:lstStyle/>
          <a:p>
            <a:pPr algn="l"/>
            <a:r>
              <a:rPr lang="en-US" b="0" i="0" dirty="0">
                <a:solidFill>
                  <a:srgbClr val="4D575D"/>
                </a:solidFill>
                <a:effectLst/>
                <a:latin typeface="Gotham Rounded SSm A"/>
              </a:rPr>
              <a:t>Managers can pick the tickets from the active ticket list and assign them to the engineers  based   on the PIN code of the customer (where the service is installed). </a:t>
            </a:r>
          </a:p>
          <a:p>
            <a:pPr algn="l"/>
            <a:r>
              <a:rPr lang="en-US" b="0" i="0" dirty="0">
                <a:solidFill>
                  <a:srgbClr val="4D575D"/>
                </a:solidFill>
                <a:effectLst/>
                <a:latin typeface="Gotham Rounded SSm A"/>
              </a:rPr>
              <a:t>There are different managers to take care of different PIN codes. Managers can able to see the status of all the tickets in all the areas.</a:t>
            </a:r>
          </a:p>
          <a:p>
            <a:pPr marL="0" indent="0" algn="l">
              <a:buNone/>
            </a:pPr>
            <a:endParaRPr lang="en-IN" dirty="0"/>
          </a:p>
        </p:txBody>
      </p:sp>
    </p:spTree>
    <p:extLst>
      <p:ext uri="{BB962C8B-B14F-4D97-AF65-F5344CB8AC3E}">
        <p14:creationId xmlns:p14="http://schemas.microsoft.com/office/powerpoint/2010/main" val="3617070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14A186-81B8-41EB-9AEA-B16209275EA2}"/>
              </a:ext>
            </a:extLst>
          </p:cNvPr>
          <p:cNvSpPr>
            <a:spLocks noGrp="1"/>
          </p:cNvSpPr>
          <p:nvPr>
            <p:ph type="title"/>
          </p:nvPr>
        </p:nvSpPr>
        <p:spPr/>
        <p:txBody>
          <a:bodyPr/>
          <a:lstStyle/>
          <a:p>
            <a:r>
              <a:rPr lang="en-IN" dirty="0"/>
              <a:t>Tasks Performed by engineer</a:t>
            </a:r>
          </a:p>
        </p:txBody>
      </p:sp>
      <p:sp>
        <p:nvSpPr>
          <p:cNvPr id="3" name="Content Placeholder 2">
            <a:extLst>
              <a:ext uri="{FF2B5EF4-FFF2-40B4-BE49-F238E27FC236}">
                <a16:creationId xmlns:a16="http://schemas.microsoft.com/office/drawing/2014/main" xmlns="" id="{38055610-46B3-4762-9346-BA26BDABFEAD}"/>
              </a:ext>
            </a:extLst>
          </p:cNvPr>
          <p:cNvSpPr>
            <a:spLocks noGrp="1"/>
          </p:cNvSpPr>
          <p:nvPr>
            <p:ph idx="1"/>
          </p:nvPr>
        </p:nvSpPr>
        <p:spPr/>
        <p:txBody>
          <a:bodyPr/>
          <a:lstStyle/>
          <a:p>
            <a:r>
              <a:rPr lang="en-US" b="0" i="0" dirty="0">
                <a:effectLst/>
                <a:latin typeface="Gotham Rounded SSm A"/>
              </a:rPr>
              <a:t>Engineers can log in and view all the tickets assigned to him/her and can pick the tickets assigned to them and assign it the status of ‘WIP”, (work on the case, which is dependent on the type of problem and resolve) and update the status as ‘RESOLVED’. </a:t>
            </a:r>
          </a:p>
          <a:p>
            <a:r>
              <a:rPr lang="en-US" b="0" i="0" dirty="0">
                <a:effectLst/>
                <a:latin typeface="Gotham Rounded SSm A"/>
              </a:rPr>
              <a:t>In case they are not able to resolve the issue at their end, they can remark that this needs to be reassigned to Field Workers in case of a cable fault or at the customers’ site, and flag it as ‘ESCALATED”</a:t>
            </a:r>
          </a:p>
          <a:p>
            <a:endParaRPr lang="en-IN" dirty="0"/>
          </a:p>
        </p:txBody>
      </p:sp>
    </p:spTree>
    <p:extLst>
      <p:ext uri="{BB962C8B-B14F-4D97-AF65-F5344CB8AC3E}">
        <p14:creationId xmlns:p14="http://schemas.microsoft.com/office/powerpoint/2010/main" val="4105626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9B950E-34FD-41D4-8408-AC6C74308FF2}"/>
              </a:ext>
            </a:extLst>
          </p:cNvPr>
          <p:cNvSpPr>
            <a:spLocks noGrp="1"/>
          </p:cNvSpPr>
          <p:nvPr>
            <p:ph type="title"/>
          </p:nvPr>
        </p:nvSpPr>
        <p:spPr/>
        <p:txBody>
          <a:bodyPr/>
          <a:lstStyle/>
          <a:p>
            <a:r>
              <a:rPr lang="en-IN" dirty="0"/>
              <a:t>advantages</a:t>
            </a:r>
          </a:p>
        </p:txBody>
      </p:sp>
      <p:sp>
        <p:nvSpPr>
          <p:cNvPr id="3" name="Content Placeholder 2">
            <a:extLst>
              <a:ext uri="{FF2B5EF4-FFF2-40B4-BE49-F238E27FC236}">
                <a16:creationId xmlns:a16="http://schemas.microsoft.com/office/drawing/2014/main" xmlns="" id="{58CAEDB1-1810-40D8-9765-77F6806F6E97}"/>
              </a:ext>
            </a:extLst>
          </p:cNvPr>
          <p:cNvSpPr>
            <a:spLocks noGrp="1"/>
          </p:cNvSpPr>
          <p:nvPr>
            <p:ph idx="1"/>
          </p:nvPr>
        </p:nvSpPr>
        <p:spPr/>
        <p:txBody>
          <a:bodyPr>
            <a:normAutofit lnSpcReduction="10000"/>
          </a:bodyPr>
          <a:lstStyle/>
          <a:p>
            <a:pPr marL="457200" indent="-457200">
              <a:buFont typeface="Wingdings" panose="05000000000000000000" pitchFamily="2" charset="2"/>
              <a:buChar char="ü"/>
            </a:pPr>
            <a:r>
              <a:rPr lang="en-IN" sz="2000" dirty="0"/>
              <a:t>Fast responses and tracking of complaints are useful for the customers to know their status. This reduces the waiting time of the customers to reach customer care.</a:t>
            </a:r>
          </a:p>
          <a:p>
            <a:pPr marL="457200" indent="-457200">
              <a:buFont typeface="Wingdings" panose="05000000000000000000" pitchFamily="2" charset="2"/>
              <a:buChar char="ü"/>
            </a:pPr>
            <a:endParaRPr lang="en-IN" sz="2000" dirty="0"/>
          </a:p>
          <a:p>
            <a:pPr marL="457200" indent="-457200">
              <a:buFont typeface="Wingdings" panose="05000000000000000000" pitchFamily="2" charset="2"/>
              <a:buChar char="ü"/>
            </a:pPr>
            <a:r>
              <a:rPr lang="en-IN" sz="2000" dirty="0"/>
              <a:t>The complaints will be redirected or assigned to the respective engineers by matching the customer’s and engineer’s pin code which is easy and flexible to use.</a:t>
            </a:r>
          </a:p>
          <a:p>
            <a:pPr marL="457200" indent="-457200">
              <a:buFont typeface="Wingdings" panose="05000000000000000000" pitchFamily="2" charset="2"/>
              <a:buChar char="ü"/>
            </a:pPr>
            <a:endParaRPr lang="en-IN" sz="2000" dirty="0"/>
          </a:p>
          <a:p>
            <a:pPr marL="457200" indent="-457200">
              <a:buFont typeface="Wingdings" panose="05000000000000000000" pitchFamily="2" charset="2"/>
              <a:buChar char="ü"/>
            </a:pPr>
            <a:r>
              <a:rPr lang="en-IN" sz="2000" dirty="0"/>
              <a:t>In future we can improve this application by adding more benefits to customers in order to solve the issues faced by them.</a:t>
            </a:r>
          </a:p>
          <a:p>
            <a:endParaRPr lang="en-IN" dirty="0"/>
          </a:p>
        </p:txBody>
      </p:sp>
    </p:spTree>
    <p:extLst>
      <p:ext uri="{BB962C8B-B14F-4D97-AF65-F5344CB8AC3E}">
        <p14:creationId xmlns:p14="http://schemas.microsoft.com/office/powerpoint/2010/main" val="4027843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6DAFE8-A77B-43B1-B788-B0C1AD904B26}"/>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xmlns="" id="{A21DF6F8-3B88-4A92-A7A5-D83C01299127}"/>
              </a:ext>
            </a:extLst>
          </p:cNvPr>
          <p:cNvSpPr>
            <a:spLocks noGrp="1"/>
          </p:cNvSpPr>
          <p:nvPr>
            <p:ph idx="1"/>
          </p:nvPr>
        </p:nvSpPr>
        <p:spPr/>
        <p:txBody>
          <a:bodyPr/>
          <a:lstStyle/>
          <a:p>
            <a:r>
              <a:rPr lang="en-US" dirty="0"/>
              <a:t>The admin can maintain a proper contact with their users, which may be access anywhere </a:t>
            </a:r>
          </a:p>
          <a:p>
            <a:r>
              <a:rPr lang="en-US" dirty="0"/>
              <a:t>All communications between the engineer and customer and administrator has done through the online.</a:t>
            </a:r>
            <a:endParaRPr lang="en-IN" dirty="0"/>
          </a:p>
        </p:txBody>
      </p:sp>
    </p:spTree>
    <p:extLst>
      <p:ext uri="{BB962C8B-B14F-4D97-AF65-F5344CB8AC3E}">
        <p14:creationId xmlns:p14="http://schemas.microsoft.com/office/powerpoint/2010/main" val="2923641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CC9103-ED64-425D-A02C-99D3EF75DD27}"/>
              </a:ext>
            </a:extLst>
          </p:cNvPr>
          <p:cNvSpPr>
            <a:spLocks noGrp="1"/>
          </p:cNvSpPr>
          <p:nvPr>
            <p:ph type="title"/>
          </p:nvPr>
        </p:nvSpPr>
        <p:spPr/>
        <p:txBody>
          <a:bodyPr/>
          <a:lstStyle/>
          <a:p>
            <a:r>
              <a:rPr lang="en-IN" dirty="0" smtClean="0"/>
              <a:t>Output screenshots</a:t>
            </a:r>
            <a:endParaRPr lang="en-IN"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7800" y="1864194"/>
            <a:ext cx="4645025" cy="3177607"/>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3500" y="1864194"/>
            <a:ext cx="4645025" cy="3180782"/>
          </a:xfrm>
        </p:spPr>
      </p:pic>
    </p:spTree>
    <p:extLst>
      <p:ext uri="{BB962C8B-B14F-4D97-AF65-F5344CB8AC3E}">
        <p14:creationId xmlns:p14="http://schemas.microsoft.com/office/powerpoint/2010/main" val="2118827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21172" y="138317"/>
            <a:ext cx="9605635" cy="1059305"/>
          </a:xfrm>
        </p:spPr>
        <p:txBody>
          <a:bodyPr/>
          <a:lstStyle/>
          <a:p>
            <a:r>
              <a:rPr lang="en-US" cap="none" dirty="0"/>
              <a:t>A</a:t>
            </a:r>
            <a:r>
              <a:rPr lang="en-US" cap="none" dirty="0" smtClean="0"/>
              <a:t>dmin can access the Customer , Manager and Engineer</a:t>
            </a:r>
            <a:endParaRPr lang="en-IN" cap="none"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0454" y="907252"/>
            <a:ext cx="5037041" cy="2612826"/>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2057" y="907252"/>
            <a:ext cx="5166800" cy="2612826"/>
          </a:xfr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597" y="3589235"/>
            <a:ext cx="4555998" cy="2572588"/>
          </a:xfrm>
          <a:prstGeom prst="rect">
            <a:avLst/>
          </a:prstGeom>
        </p:spPr>
      </p:pic>
    </p:spTree>
    <p:extLst>
      <p:ext uri="{BB962C8B-B14F-4D97-AF65-F5344CB8AC3E}">
        <p14:creationId xmlns:p14="http://schemas.microsoft.com/office/powerpoint/2010/main" val="104215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046ABB-EC92-41ED-8ECE-4581B604F069}"/>
              </a:ext>
            </a:extLst>
          </p:cNvPr>
          <p:cNvSpPr>
            <a:spLocks noGrp="1"/>
          </p:cNvSpPr>
          <p:nvPr>
            <p:ph type="title"/>
          </p:nvPr>
        </p:nvSpPr>
        <p:spPr/>
        <p:txBody>
          <a:bodyPr/>
          <a:lstStyle/>
          <a:p>
            <a:r>
              <a:rPr lang="en-IN" dirty="0"/>
              <a:t>Team members</a:t>
            </a:r>
          </a:p>
        </p:txBody>
      </p:sp>
      <p:sp>
        <p:nvSpPr>
          <p:cNvPr id="3" name="Content Placeholder 2">
            <a:extLst>
              <a:ext uri="{FF2B5EF4-FFF2-40B4-BE49-F238E27FC236}">
                <a16:creationId xmlns:a16="http://schemas.microsoft.com/office/drawing/2014/main" xmlns="" id="{89B59BB2-9136-47DE-84A1-79E963710702}"/>
              </a:ext>
            </a:extLst>
          </p:cNvPr>
          <p:cNvSpPr>
            <a:spLocks noGrp="1"/>
          </p:cNvSpPr>
          <p:nvPr>
            <p:ph sz="half" idx="1"/>
          </p:nvPr>
        </p:nvSpPr>
        <p:spPr>
          <a:xfrm>
            <a:off x="1447331" y="2010878"/>
            <a:ext cx="3548181" cy="3448595"/>
          </a:xfrm>
        </p:spPr>
        <p:txBody>
          <a:bodyPr numCol="2"/>
          <a:lstStyle/>
          <a:p>
            <a:r>
              <a:rPr lang="en-IN" dirty="0"/>
              <a:t>REKHA                                         </a:t>
            </a:r>
          </a:p>
          <a:p>
            <a:r>
              <a:rPr lang="en-IN" dirty="0"/>
              <a:t>PRATHMESH   </a:t>
            </a:r>
          </a:p>
          <a:p>
            <a:r>
              <a:rPr lang="en-IN" dirty="0"/>
              <a:t>RAHUL </a:t>
            </a:r>
          </a:p>
          <a:p>
            <a:r>
              <a:rPr lang="en-IN" dirty="0"/>
              <a:t>PRASAD</a:t>
            </a:r>
          </a:p>
          <a:p>
            <a:r>
              <a:rPr lang="en-IN" dirty="0"/>
              <a:t>SAIKUMAR</a:t>
            </a:r>
          </a:p>
          <a:p>
            <a:endParaRPr lang="en-IN" dirty="0"/>
          </a:p>
        </p:txBody>
      </p:sp>
      <p:sp>
        <p:nvSpPr>
          <p:cNvPr id="4" name="Content Placeholder 3">
            <a:extLst>
              <a:ext uri="{FF2B5EF4-FFF2-40B4-BE49-F238E27FC236}">
                <a16:creationId xmlns:a16="http://schemas.microsoft.com/office/drawing/2014/main" xmlns="" id="{4837479F-E3C3-4BB6-81A5-38B662E45F8B}"/>
              </a:ext>
            </a:extLst>
          </p:cNvPr>
          <p:cNvSpPr>
            <a:spLocks noGrp="1"/>
          </p:cNvSpPr>
          <p:nvPr>
            <p:ph sz="half" idx="2"/>
          </p:nvPr>
        </p:nvSpPr>
        <p:spPr>
          <a:xfrm>
            <a:off x="6530980" y="2010878"/>
            <a:ext cx="4523872" cy="3441520"/>
          </a:xfrm>
        </p:spPr>
        <p:txBody>
          <a:bodyPr/>
          <a:lstStyle/>
          <a:p>
            <a:r>
              <a:rPr lang="en-IN" sz="2000" dirty="0"/>
              <a:t>PREMNATH</a:t>
            </a:r>
          </a:p>
          <a:p>
            <a:r>
              <a:rPr lang="en-IN" sz="2000" dirty="0"/>
              <a:t>SUREKHA  </a:t>
            </a:r>
          </a:p>
          <a:p>
            <a:r>
              <a:rPr lang="en-IN" dirty="0"/>
              <a:t>SISINDRI</a:t>
            </a:r>
          </a:p>
          <a:p>
            <a:r>
              <a:rPr lang="en-IN" dirty="0"/>
              <a:t>VISHNUDEVI</a:t>
            </a:r>
          </a:p>
          <a:p>
            <a:r>
              <a:rPr lang="en-IN" dirty="0"/>
              <a:t>PRATIKSHA</a:t>
            </a:r>
          </a:p>
        </p:txBody>
      </p:sp>
    </p:spTree>
    <p:extLst>
      <p:ext uri="{BB962C8B-B14F-4D97-AF65-F5344CB8AC3E}">
        <p14:creationId xmlns:p14="http://schemas.microsoft.com/office/powerpoint/2010/main" val="1168161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66686" y="1480391"/>
            <a:ext cx="5115370" cy="3467623"/>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52973" y="1480390"/>
            <a:ext cx="4854278" cy="3467623"/>
          </a:xfrm>
        </p:spPr>
      </p:pic>
      <p:sp>
        <p:nvSpPr>
          <p:cNvPr id="5" name="Title 9"/>
          <p:cNvSpPr txBox="1">
            <a:spLocks/>
          </p:cNvSpPr>
          <p:nvPr/>
        </p:nvSpPr>
        <p:spPr>
          <a:xfrm>
            <a:off x="866686" y="421085"/>
            <a:ext cx="9605635" cy="105930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cap="none" dirty="0" smtClean="0"/>
              <a:t>Customer can see the list of ticket and also raise the ticket</a:t>
            </a:r>
            <a:endParaRPr lang="en-IN" cap="none" dirty="0"/>
          </a:p>
        </p:txBody>
      </p:sp>
    </p:spTree>
    <p:extLst>
      <p:ext uri="{BB962C8B-B14F-4D97-AF65-F5344CB8AC3E}">
        <p14:creationId xmlns:p14="http://schemas.microsoft.com/office/powerpoint/2010/main" val="1834102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8679" y="899277"/>
            <a:ext cx="5098278" cy="2612826"/>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50423" y="899277"/>
            <a:ext cx="4998702" cy="2612826"/>
          </a:xfrm>
        </p:spPr>
      </p:pic>
      <p:sp>
        <p:nvSpPr>
          <p:cNvPr id="6" name="Title 9"/>
          <p:cNvSpPr txBox="1">
            <a:spLocks noGrp="1"/>
          </p:cNvSpPr>
          <p:nvPr>
            <p:ph type="title"/>
          </p:nvPr>
        </p:nvSpPr>
        <p:spPr>
          <a:xfrm>
            <a:off x="1289665" y="172501"/>
            <a:ext cx="9605635" cy="105930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cap="none" dirty="0" smtClean="0"/>
              <a:t>Manager can see the list of ticket and Assign to engineer</a:t>
            </a:r>
            <a:endParaRPr lang="en-IN" cap="none"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6822" y="3589234"/>
            <a:ext cx="5751320" cy="2879932"/>
          </a:xfrm>
          <a:prstGeom prst="rect">
            <a:avLst/>
          </a:prstGeom>
        </p:spPr>
      </p:pic>
    </p:spTree>
    <p:extLst>
      <p:ext uri="{BB962C8B-B14F-4D97-AF65-F5344CB8AC3E}">
        <p14:creationId xmlns:p14="http://schemas.microsoft.com/office/powerpoint/2010/main" val="403771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7800" y="2428975"/>
            <a:ext cx="4645025" cy="2612826"/>
          </a:xfrm>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13500" y="2432150"/>
            <a:ext cx="4645025" cy="2612826"/>
          </a:xfrm>
        </p:spPr>
      </p:pic>
      <p:sp>
        <p:nvSpPr>
          <p:cNvPr id="7" name="Title 9"/>
          <p:cNvSpPr txBox="1">
            <a:spLocks/>
          </p:cNvSpPr>
          <p:nvPr/>
        </p:nvSpPr>
        <p:spPr>
          <a:xfrm>
            <a:off x="1290007" y="616882"/>
            <a:ext cx="9605635" cy="105930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cap="none" dirty="0" smtClean="0"/>
              <a:t>Engineer can see the list of ticket Assign to him by Manager </a:t>
            </a:r>
            <a:endParaRPr lang="en-IN" cap="none" dirty="0"/>
          </a:p>
        </p:txBody>
      </p:sp>
    </p:spTree>
    <p:extLst>
      <p:ext uri="{BB962C8B-B14F-4D97-AF65-F5344CB8AC3E}">
        <p14:creationId xmlns:p14="http://schemas.microsoft.com/office/powerpoint/2010/main" val="1546736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A1CC2ADE-D1C0-4C8B-8009-ED7ED00BD858}"/>
              </a:ext>
            </a:extLst>
          </p:cNvPr>
          <p:cNvPicPr>
            <a:picLocks noGrp="1" noChangeAspect="1"/>
          </p:cNvPicPr>
          <p:nvPr>
            <p:ph idx="1"/>
          </p:nvPr>
        </p:nvPicPr>
        <p:blipFill>
          <a:blip r:embed="rId2"/>
          <a:stretch>
            <a:fillRect/>
          </a:stretch>
        </p:blipFill>
        <p:spPr>
          <a:xfrm>
            <a:off x="1451580" y="2016125"/>
            <a:ext cx="8500942" cy="3826410"/>
          </a:xfrm>
        </p:spPr>
      </p:pic>
      <p:sp>
        <p:nvSpPr>
          <p:cNvPr id="4" name="Title 9"/>
          <p:cNvSpPr txBox="1">
            <a:spLocks/>
          </p:cNvSpPr>
          <p:nvPr/>
        </p:nvSpPr>
        <p:spPr>
          <a:xfrm>
            <a:off x="1290007" y="616882"/>
            <a:ext cx="9605635" cy="105930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cap="none" dirty="0" smtClean="0"/>
              <a:t>Postman </a:t>
            </a:r>
            <a:r>
              <a:rPr lang="en-US" cap="none" dirty="0" err="1" smtClean="0"/>
              <a:t>Outout</a:t>
            </a:r>
            <a:endParaRPr lang="en-IN" cap="none" dirty="0"/>
          </a:p>
        </p:txBody>
      </p:sp>
    </p:spTree>
    <p:extLst>
      <p:ext uri="{BB962C8B-B14F-4D97-AF65-F5344CB8AC3E}">
        <p14:creationId xmlns:p14="http://schemas.microsoft.com/office/powerpoint/2010/main" val="1899497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B9BDE6B-8D20-4B8F-B2FE-A8D9CA71BD13}"/>
              </a:ext>
            </a:extLst>
          </p:cNvPr>
          <p:cNvSpPr>
            <a:spLocks noGrp="1"/>
          </p:cNvSpPr>
          <p:nvPr>
            <p:ph type="title"/>
          </p:nvPr>
        </p:nvSpPr>
        <p:spPr>
          <a:xfrm>
            <a:off x="1417396" y="2735868"/>
            <a:ext cx="9603275" cy="1255287"/>
          </a:xfrm>
        </p:spPr>
        <p:txBody>
          <a:bodyPr>
            <a:normAutofit fontScale="90000"/>
          </a:bodyPr>
          <a:lstStyle/>
          <a:p>
            <a:pPr algn="ctr"/>
            <a:r>
              <a:rPr lang="en-IN" sz="6600"/>
              <a:t>Thank </a:t>
            </a:r>
            <a:r>
              <a:rPr lang="en-IN" sz="6600" smtClean="0"/>
              <a:t>you</a:t>
            </a:r>
            <a:r>
              <a:rPr lang="en-IN" sz="6600" dirty="0"/>
              <a:t/>
            </a:r>
            <a:br>
              <a:rPr lang="en-IN" sz="6600" dirty="0"/>
            </a:br>
            <a:r>
              <a:rPr lang="en-IN" sz="6600" dirty="0"/>
              <a:t/>
            </a:r>
            <a:br>
              <a:rPr lang="en-IN" sz="6600" dirty="0"/>
            </a:br>
            <a:endParaRPr lang="en-IN" sz="6600" dirty="0"/>
          </a:p>
        </p:txBody>
      </p:sp>
    </p:spTree>
    <p:extLst>
      <p:ext uri="{BB962C8B-B14F-4D97-AF65-F5344CB8AC3E}">
        <p14:creationId xmlns:p14="http://schemas.microsoft.com/office/powerpoint/2010/main" val="29018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524DB7-10AA-4799-BF68-340BFD69550E}"/>
              </a:ext>
            </a:extLst>
          </p:cNvPr>
          <p:cNvSpPr>
            <a:spLocks noGrp="1"/>
          </p:cNvSpPr>
          <p:nvPr>
            <p:ph type="title"/>
          </p:nvPr>
        </p:nvSpPr>
        <p:spPr/>
        <p:txBody>
          <a:bodyPr/>
          <a:lstStyle/>
          <a:p>
            <a:r>
              <a:rPr lang="en-IN" dirty="0" smtClean="0"/>
              <a:t>Table </a:t>
            </a:r>
            <a:r>
              <a:rPr lang="en-IN" dirty="0"/>
              <a:t>of contents</a:t>
            </a:r>
          </a:p>
        </p:txBody>
      </p:sp>
      <p:sp>
        <p:nvSpPr>
          <p:cNvPr id="3" name="Content Placeholder 2">
            <a:extLst>
              <a:ext uri="{FF2B5EF4-FFF2-40B4-BE49-F238E27FC236}">
                <a16:creationId xmlns:a16="http://schemas.microsoft.com/office/drawing/2014/main" xmlns="" id="{83404BEA-E9E3-4E1D-A9E5-50D5BB7CBBA6}"/>
              </a:ext>
            </a:extLst>
          </p:cNvPr>
          <p:cNvSpPr>
            <a:spLocks noGrp="1"/>
          </p:cNvSpPr>
          <p:nvPr>
            <p:ph sz="half" idx="1"/>
          </p:nvPr>
        </p:nvSpPr>
        <p:spPr/>
        <p:txBody>
          <a:bodyPr/>
          <a:lstStyle/>
          <a:p>
            <a:r>
              <a:rPr lang="en-IN" dirty="0"/>
              <a:t>Objectives</a:t>
            </a:r>
          </a:p>
          <a:p>
            <a:r>
              <a:rPr lang="en-IN" dirty="0"/>
              <a:t>Introduction</a:t>
            </a:r>
          </a:p>
          <a:p>
            <a:r>
              <a:rPr lang="en-IN" dirty="0"/>
              <a:t>Tools Used</a:t>
            </a:r>
          </a:p>
          <a:p>
            <a:r>
              <a:rPr lang="en-IN" dirty="0"/>
              <a:t>Scope</a:t>
            </a:r>
          </a:p>
          <a:p>
            <a:r>
              <a:rPr lang="en-IN" dirty="0"/>
              <a:t>Use case Diagram</a:t>
            </a:r>
          </a:p>
          <a:p>
            <a:endParaRPr lang="en-IN" dirty="0"/>
          </a:p>
          <a:p>
            <a:endParaRPr lang="en-IN" dirty="0"/>
          </a:p>
          <a:p>
            <a:endParaRPr lang="en-IN" dirty="0"/>
          </a:p>
          <a:p>
            <a:endParaRPr lang="en-IN" dirty="0"/>
          </a:p>
        </p:txBody>
      </p:sp>
      <p:sp>
        <p:nvSpPr>
          <p:cNvPr id="4" name="Content Placeholder 3">
            <a:extLst>
              <a:ext uri="{FF2B5EF4-FFF2-40B4-BE49-F238E27FC236}">
                <a16:creationId xmlns:a16="http://schemas.microsoft.com/office/drawing/2014/main" xmlns="" id="{ED97BF1E-2789-4132-8687-5D59C34DB313}"/>
              </a:ext>
            </a:extLst>
          </p:cNvPr>
          <p:cNvSpPr>
            <a:spLocks noGrp="1"/>
          </p:cNvSpPr>
          <p:nvPr>
            <p:ph sz="half" idx="2"/>
          </p:nvPr>
        </p:nvSpPr>
        <p:spPr>
          <a:xfrm>
            <a:off x="5775158" y="2017343"/>
            <a:ext cx="5283765" cy="3441520"/>
          </a:xfrm>
        </p:spPr>
        <p:txBody>
          <a:bodyPr/>
          <a:lstStyle/>
          <a:p>
            <a:r>
              <a:rPr lang="en-IN" dirty="0"/>
              <a:t>ER Diagram</a:t>
            </a:r>
          </a:p>
          <a:p>
            <a:r>
              <a:rPr lang="en-IN" dirty="0"/>
              <a:t>Tasks Performed</a:t>
            </a:r>
          </a:p>
          <a:p>
            <a:r>
              <a:rPr lang="en-IN" dirty="0"/>
              <a:t>Advantages </a:t>
            </a:r>
          </a:p>
          <a:p>
            <a:r>
              <a:rPr lang="en-IN" dirty="0"/>
              <a:t>Postman Screenshots</a:t>
            </a:r>
          </a:p>
          <a:p>
            <a:r>
              <a:rPr lang="en-IN" dirty="0"/>
              <a:t>Conclusion</a:t>
            </a:r>
          </a:p>
          <a:p>
            <a:pPr marL="0" indent="0">
              <a:buNone/>
            </a:pPr>
            <a:endParaRPr lang="en-IN" dirty="0"/>
          </a:p>
        </p:txBody>
      </p:sp>
    </p:spTree>
    <p:extLst>
      <p:ext uri="{BB962C8B-B14F-4D97-AF65-F5344CB8AC3E}">
        <p14:creationId xmlns:p14="http://schemas.microsoft.com/office/powerpoint/2010/main" val="1581017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C82F3E-4C59-4E28-A608-664A24B29CF4}"/>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xmlns="" id="{C4165667-797B-40EE-811F-5AAC2939984E}"/>
              </a:ext>
            </a:extLst>
          </p:cNvPr>
          <p:cNvSpPr>
            <a:spLocks noGrp="1"/>
          </p:cNvSpPr>
          <p:nvPr>
            <p:ph idx="1"/>
          </p:nvPr>
        </p:nvSpPr>
        <p:spPr/>
        <p:txBody>
          <a:bodyPr/>
          <a:lstStyle/>
          <a:p>
            <a:r>
              <a:rPr lang="en-US" i="0" dirty="0">
                <a:effectLst/>
                <a:latin typeface="Open Sans" panose="020B0606030504020204" pitchFamily="34" charset="0"/>
              </a:rPr>
              <a:t>Develop a complaint management system which will help</a:t>
            </a:r>
            <a:r>
              <a:rPr lang="en-US" dirty="0"/>
              <a:t/>
            </a:r>
            <a:br>
              <a:rPr lang="en-US" dirty="0"/>
            </a:br>
            <a:r>
              <a:rPr lang="en-US" b="0" i="0" dirty="0">
                <a:effectLst/>
                <a:latin typeface="Open Sans" panose="020B0606030504020204" pitchFamily="34" charset="0"/>
              </a:rPr>
              <a:t>in managing complaints or applications received from the customers.</a:t>
            </a:r>
          </a:p>
          <a:p>
            <a:endParaRPr lang="en-US" b="0" i="0" dirty="0">
              <a:effectLst/>
              <a:latin typeface="Open Sans" panose="020B0606030504020204" pitchFamily="34" charset="0"/>
            </a:endParaRPr>
          </a:p>
          <a:p>
            <a:r>
              <a:rPr lang="en-US" b="0" i="0" dirty="0">
                <a:effectLst/>
                <a:latin typeface="Open Sans" panose="020B0606030504020204" pitchFamily="34" charset="0"/>
              </a:rPr>
              <a:t>Facility at centralized location to review the status or update the status.</a:t>
            </a:r>
          </a:p>
          <a:p>
            <a:endParaRPr lang="en-US" b="0" i="0" dirty="0">
              <a:effectLst/>
              <a:latin typeface="Open Sans" panose="020B0606030504020204" pitchFamily="34" charset="0"/>
            </a:endParaRPr>
          </a:p>
          <a:p>
            <a:r>
              <a:rPr lang="en-US" b="0" i="0" dirty="0">
                <a:effectLst/>
                <a:latin typeface="Open Sans" panose="020B0606030504020204" pitchFamily="34" charset="0"/>
              </a:rPr>
              <a:t>A customer can fill complaints by logging in to the website.</a:t>
            </a:r>
            <a:endParaRPr lang="en-IN" dirty="0"/>
          </a:p>
        </p:txBody>
      </p:sp>
    </p:spTree>
    <p:extLst>
      <p:ext uri="{BB962C8B-B14F-4D97-AF65-F5344CB8AC3E}">
        <p14:creationId xmlns:p14="http://schemas.microsoft.com/office/powerpoint/2010/main" val="3145633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EEBE50-80CF-4769-9235-19A83F51C86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xmlns="" id="{18ADD30F-7033-467C-BA77-28E5CE0C2759}"/>
              </a:ext>
            </a:extLst>
          </p:cNvPr>
          <p:cNvSpPr>
            <a:spLocks noGrp="1"/>
          </p:cNvSpPr>
          <p:nvPr>
            <p:ph idx="1"/>
          </p:nvPr>
        </p:nvSpPr>
        <p:spPr>
          <a:xfrm>
            <a:off x="1451579" y="2015732"/>
            <a:ext cx="9603275" cy="3846053"/>
          </a:xfrm>
        </p:spPr>
        <p:txBody>
          <a:bodyPr>
            <a:normAutofit lnSpcReduction="10000"/>
          </a:bodyPr>
          <a:lstStyle/>
          <a:p>
            <a:pPr>
              <a:lnSpc>
                <a:spcPct val="130000"/>
              </a:lnSpc>
              <a:spcBef>
                <a:spcPts val="1000"/>
              </a:spcBef>
            </a:pPr>
            <a:r>
              <a:rPr lang="en-US" dirty="0">
                <a:effectLst/>
                <a:uFill>
                  <a:solidFill>
                    <a:srgbClr val="666666"/>
                  </a:solidFill>
                </a:uFill>
                <a:latin typeface="Times New Roman" panose="02020603050405020304" pitchFamily="18" charset="0"/>
                <a:ea typeface="Oswald" panose="00000500000000000000" pitchFamily="2" charset="0"/>
                <a:cs typeface="Times New Roman" panose="02020603050405020304" pitchFamily="18" charset="0"/>
              </a:rPr>
              <a:t>ABC Telecom Ltd is one of major communication service providers offering landline , mobile phone etc. service.</a:t>
            </a:r>
            <a:endParaRPr lang="en-IN" dirty="0">
              <a:effectLst/>
              <a:uFill>
                <a:solidFill>
                  <a:srgbClr val="666666"/>
                </a:solidFill>
              </a:uFill>
              <a:latin typeface="Times New Roman" panose="02020603050405020304" pitchFamily="18" charset="0"/>
              <a:ea typeface="Droid Serif"/>
              <a:cs typeface="Times New Roman" panose="02020603050405020304" pitchFamily="18" charset="0"/>
            </a:endParaRPr>
          </a:p>
          <a:p>
            <a:pPr>
              <a:lnSpc>
                <a:spcPct val="130000"/>
              </a:lnSpc>
              <a:spcBef>
                <a:spcPts val="1000"/>
              </a:spcBef>
            </a:pPr>
            <a:r>
              <a:rPr lang="en-US" dirty="0">
                <a:effectLst/>
                <a:uFill>
                  <a:solidFill>
                    <a:srgbClr val="666666"/>
                  </a:solidFill>
                </a:uFill>
                <a:latin typeface="Times New Roman" panose="02020603050405020304" pitchFamily="18" charset="0"/>
                <a:ea typeface="Oswald" panose="00000500000000000000" pitchFamily="2" charset="0"/>
                <a:cs typeface="Times New Roman" panose="02020603050405020304" pitchFamily="18" charset="0"/>
              </a:rPr>
              <a:t>They want to have an online complaint management system where the customers can raise complaints regarding their services.</a:t>
            </a:r>
            <a:endParaRPr lang="en-IN" dirty="0">
              <a:effectLst/>
              <a:uFill>
                <a:solidFill>
                  <a:srgbClr val="666666"/>
                </a:solidFill>
              </a:uFill>
              <a:latin typeface="Times New Roman" panose="02020603050405020304" pitchFamily="18" charset="0"/>
              <a:ea typeface="Droid Serif"/>
              <a:cs typeface="Times New Roman" panose="02020603050405020304" pitchFamily="18" charset="0"/>
            </a:endParaRPr>
          </a:p>
          <a:p>
            <a:pPr>
              <a:lnSpc>
                <a:spcPct val="130000"/>
              </a:lnSpc>
              <a:spcBef>
                <a:spcPts val="1000"/>
              </a:spcBef>
            </a:pPr>
            <a:r>
              <a:rPr lang="en-US" dirty="0">
                <a:effectLst/>
                <a:uFill>
                  <a:solidFill>
                    <a:srgbClr val="666666"/>
                  </a:solidFill>
                </a:uFill>
                <a:latin typeface="Times New Roman" panose="02020603050405020304" pitchFamily="18" charset="0"/>
                <a:ea typeface="Oswald" panose="00000500000000000000" pitchFamily="2" charset="0"/>
                <a:cs typeface="Times New Roman" panose="02020603050405020304" pitchFamily="18" charset="0"/>
              </a:rPr>
              <a:t>So we developed </a:t>
            </a:r>
            <a:r>
              <a:rPr lang="en-US" dirty="0">
                <a:effectLst/>
                <a:uFill>
                  <a:solidFill>
                    <a:srgbClr val="666666"/>
                  </a:solidFill>
                </a:uFill>
                <a:latin typeface="Times New Roman" panose="02020603050405020304" pitchFamily="18" charset="0"/>
                <a:ea typeface="Droid Serif"/>
                <a:cs typeface="Times New Roman" panose="02020603050405020304" pitchFamily="18" charset="0"/>
              </a:rPr>
              <a:t>This application is used to store the data of complaint raised by customers where we can add, update , delete by using </a:t>
            </a:r>
            <a:r>
              <a:rPr lang="en-US" dirty="0">
                <a:uFill>
                  <a:solidFill>
                    <a:srgbClr val="666666"/>
                  </a:solidFill>
                </a:uFill>
                <a:latin typeface="Times New Roman" panose="02020603050405020304" pitchFamily="18" charset="0"/>
                <a:ea typeface="Droid Serif"/>
                <a:cs typeface="Times New Roman" panose="02020603050405020304" pitchFamily="18" charset="0"/>
              </a:rPr>
              <a:t>CRUD</a:t>
            </a:r>
            <a:r>
              <a:rPr lang="en-US" dirty="0">
                <a:effectLst/>
                <a:uFill>
                  <a:solidFill>
                    <a:srgbClr val="666666"/>
                  </a:solidFill>
                </a:uFill>
                <a:latin typeface="Times New Roman" panose="02020603050405020304" pitchFamily="18" charset="0"/>
                <a:ea typeface="Droid Serif"/>
                <a:cs typeface="Times New Roman" panose="02020603050405020304" pitchFamily="18" charset="0"/>
              </a:rPr>
              <a:t> operation.</a:t>
            </a:r>
            <a:endParaRPr lang="en-IN" dirty="0">
              <a:effectLst/>
              <a:uFill>
                <a:solidFill>
                  <a:srgbClr val="666666"/>
                </a:solidFill>
              </a:uFill>
              <a:latin typeface="Times New Roman" panose="02020603050405020304" pitchFamily="18" charset="0"/>
              <a:ea typeface="Droid Serif"/>
              <a:cs typeface="Times New Roman" panose="02020603050405020304" pitchFamily="18" charset="0"/>
            </a:endParaRPr>
          </a:p>
          <a:p>
            <a:r>
              <a:rPr lang="en-US" dirty="0">
                <a:effectLst/>
                <a:uFill>
                  <a:solidFill>
                    <a:srgbClr val="666666"/>
                  </a:solidFill>
                </a:uFill>
                <a:latin typeface="Times New Roman" panose="02020603050405020304" pitchFamily="18" charset="0"/>
                <a:ea typeface="Droid Serif"/>
                <a:cs typeface="Times New Roman" panose="02020603050405020304" pitchFamily="18" charset="0"/>
              </a:rPr>
              <a:t>It  allows customers to register  and raise ticket above their dissatisfaction with the organization. It allows organizations to obtain feedback on how to improve their services and to solve the problems with the customer base.</a:t>
            </a:r>
            <a:endParaRPr lang="en-IN" dirty="0">
              <a:effectLst/>
              <a:uFill>
                <a:solidFill>
                  <a:srgbClr val="666666"/>
                </a:solidFill>
              </a:uFill>
              <a:latin typeface="Times New Roman" panose="02020603050405020304" pitchFamily="18" charset="0"/>
              <a:ea typeface="Droid Serif"/>
              <a:cs typeface="Times New Roman" panose="02020603050405020304" pitchFamily="18" charset="0"/>
            </a:endParaRPr>
          </a:p>
          <a:p>
            <a:endParaRPr lang="en-IN" dirty="0"/>
          </a:p>
        </p:txBody>
      </p:sp>
    </p:spTree>
    <p:extLst>
      <p:ext uri="{BB962C8B-B14F-4D97-AF65-F5344CB8AC3E}">
        <p14:creationId xmlns:p14="http://schemas.microsoft.com/office/powerpoint/2010/main" val="1559368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A01567-B41E-415D-8E4C-B4B3AB7BD868}"/>
              </a:ext>
            </a:extLst>
          </p:cNvPr>
          <p:cNvSpPr>
            <a:spLocks noGrp="1"/>
          </p:cNvSpPr>
          <p:nvPr>
            <p:ph type="title"/>
          </p:nvPr>
        </p:nvSpPr>
        <p:spPr/>
        <p:txBody>
          <a:bodyPr/>
          <a:lstStyle/>
          <a:p>
            <a:r>
              <a:rPr lang="en-IN" dirty="0"/>
              <a:t>Tools used</a:t>
            </a:r>
          </a:p>
        </p:txBody>
      </p:sp>
      <p:sp>
        <p:nvSpPr>
          <p:cNvPr id="3" name="Content Placeholder 2">
            <a:extLst>
              <a:ext uri="{FF2B5EF4-FFF2-40B4-BE49-F238E27FC236}">
                <a16:creationId xmlns:a16="http://schemas.microsoft.com/office/drawing/2014/main" xmlns="" id="{BC1AE0FC-A8C6-4005-B8ED-AF70AD3B881D}"/>
              </a:ext>
            </a:extLst>
          </p:cNvPr>
          <p:cNvSpPr>
            <a:spLocks noGrp="1"/>
          </p:cNvSpPr>
          <p:nvPr>
            <p:ph idx="1"/>
          </p:nvPr>
        </p:nvSpPr>
        <p:spPr/>
        <p:txBody>
          <a:bodyPr>
            <a:normAutofit fontScale="25000" lnSpcReduction="20000"/>
          </a:bodyPr>
          <a:lstStyle/>
          <a:p>
            <a:pPr marL="12700">
              <a:lnSpc>
                <a:spcPct val="150000"/>
              </a:lnSpc>
              <a:spcBef>
                <a:spcPts val="110"/>
              </a:spcBef>
            </a:pPr>
            <a:r>
              <a:rPr lang="en-US" sz="6200" b="1" u="sng" cap="all" dirty="0">
                <a:solidFill>
                  <a:schemeClr val="accent2">
                    <a:lumMod val="75000"/>
                  </a:schemeClr>
                </a:solidFill>
                <a:latin typeface="Lucida Sans" panose="020B0602030504020204" pitchFamily="34" charset="0"/>
                <a:cs typeface="Times New Roman"/>
              </a:rPr>
              <a:t>Front</a:t>
            </a:r>
            <a:r>
              <a:rPr lang="en-US" sz="6200" b="1" u="sng" cap="all" spc="-90" dirty="0">
                <a:solidFill>
                  <a:schemeClr val="accent2">
                    <a:lumMod val="75000"/>
                  </a:schemeClr>
                </a:solidFill>
                <a:latin typeface="Lucida Sans" panose="020B0602030504020204" pitchFamily="34" charset="0"/>
                <a:cs typeface="Times New Roman"/>
              </a:rPr>
              <a:t> end :</a:t>
            </a:r>
            <a:r>
              <a:rPr lang="en-US" sz="6200" dirty="0">
                <a:latin typeface="Lucida Sans" panose="020B0602030504020204" pitchFamily="34" charset="0"/>
                <a:cs typeface="Times New Roman"/>
              </a:rPr>
              <a:t>  Angular</a:t>
            </a:r>
          </a:p>
          <a:p>
            <a:pPr marL="1364615">
              <a:lnSpc>
                <a:spcPct val="150000"/>
              </a:lnSpc>
            </a:pPr>
            <a:r>
              <a:rPr lang="en-US" sz="6200" spc="15" dirty="0">
                <a:latin typeface="Lucida Sans" panose="020B0602030504020204" pitchFamily="34" charset="0"/>
                <a:cs typeface="Times New Roman"/>
              </a:rPr>
              <a:t>HTML, CSS, JavaScript</a:t>
            </a:r>
            <a:endParaRPr lang="en-US" sz="6200" dirty="0">
              <a:latin typeface="Lucida Sans" panose="020B0602030504020204" pitchFamily="34" charset="0"/>
              <a:cs typeface="Times New Roman"/>
            </a:endParaRPr>
          </a:p>
          <a:p>
            <a:pPr marL="12700">
              <a:lnSpc>
                <a:spcPct val="150000"/>
              </a:lnSpc>
            </a:pPr>
            <a:r>
              <a:rPr lang="en-US" sz="6200" b="1" u="sng" spc="-5" dirty="0">
                <a:solidFill>
                  <a:schemeClr val="accent2">
                    <a:lumMod val="75000"/>
                  </a:schemeClr>
                </a:solidFill>
                <a:latin typeface="Lucida Sans" panose="020B0602030504020204" pitchFamily="34" charset="0"/>
                <a:cs typeface="Times New Roman"/>
              </a:rPr>
              <a:t>SERVER SIDE:</a:t>
            </a:r>
            <a:endParaRPr lang="en-US" sz="6200" b="1" u="sng" dirty="0">
              <a:solidFill>
                <a:schemeClr val="accent2">
                  <a:lumMod val="75000"/>
                </a:schemeClr>
              </a:solidFill>
              <a:latin typeface="Lucida Sans" panose="020B0602030504020204" pitchFamily="34" charset="0"/>
              <a:cs typeface="Times New Roman"/>
            </a:endParaRPr>
          </a:p>
          <a:p>
            <a:pPr marL="1363345">
              <a:lnSpc>
                <a:spcPct val="150000"/>
              </a:lnSpc>
            </a:pPr>
            <a:r>
              <a:rPr lang="en-US" sz="6200" spc="10" dirty="0">
                <a:latin typeface="Lucida Sans" panose="020B0602030504020204" pitchFamily="34" charset="0"/>
                <a:cs typeface="Times New Roman"/>
              </a:rPr>
              <a:t>Spring Boot</a:t>
            </a:r>
            <a:r>
              <a:rPr lang="en-US" sz="6200" spc="-5" dirty="0">
                <a:latin typeface="Lucida Sans" panose="020B0602030504020204" pitchFamily="34" charset="0"/>
                <a:cs typeface="Times New Roman"/>
              </a:rPr>
              <a:t> </a:t>
            </a:r>
            <a:endParaRPr lang="en-US" sz="6200" dirty="0">
              <a:latin typeface="Lucida Sans" panose="020B0602030504020204" pitchFamily="34" charset="0"/>
              <a:cs typeface="Times New Roman"/>
            </a:endParaRPr>
          </a:p>
          <a:p>
            <a:pPr marL="12700">
              <a:lnSpc>
                <a:spcPct val="150000"/>
              </a:lnSpc>
            </a:pPr>
            <a:r>
              <a:rPr lang="en-US" sz="6200" b="1" u="sng" spc="-10" dirty="0">
                <a:solidFill>
                  <a:schemeClr val="accent2">
                    <a:lumMod val="75000"/>
                  </a:schemeClr>
                </a:solidFill>
                <a:latin typeface="Lucida Sans" panose="020B0602030504020204" pitchFamily="34" charset="0"/>
                <a:cs typeface="Times New Roman"/>
              </a:rPr>
              <a:t>BACK END:</a:t>
            </a:r>
            <a:endParaRPr lang="en-US" sz="6200" b="1" u="sng" dirty="0">
              <a:solidFill>
                <a:schemeClr val="accent2">
                  <a:lumMod val="75000"/>
                </a:schemeClr>
              </a:solidFill>
              <a:latin typeface="Lucida Sans" panose="020B0602030504020204" pitchFamily="34" charset="0"/>
              <a:cs typeface="Times New Roman"/>
            </a:endParaRPr>
          </a:p>
          <a:p>
            <a:pPr marL="1364615">
              <a:lnSpc>
                <a:spcPct val="150000"/>
              </a:lnSpc>
            </a:pPr>
            <a:r>
              <a:rPr lang="en-US" sz="6200" spc="20" dirty="0">
                <a:latin typeface="Lucida Sans" panose="020B0602030504020204" pitchFamily="34" charset="0"/>
                <a:cs typeface="Times New Roman"/>
              </a:rPr>
              <a:t>MYSQL Hibernate</a:t>
            </a:r>
            <a:endParaRPr lang="en-US" sz="6200" dirty="0">
              <a:latin typeface="Lucida Sans" panose="020B0602030504020204" pitchFamily="34" charset="0"/>
              <a:cs typeface="Times New Roman"/>
            </a:endParaRPr>
          </a:p>
          <a:p>
            <a:pPr marL="12700">
              <a:lnSpc>
                <a:spcPct val="150000"/>
              </a:lnSpc>
            </a:pPr>
            <a:r>
              <a:rPr lang="en-US" sz="6200" b="1" u="sng" spc="5" dirty="0">
                <a:solidFill>
                  <a:schemeClr val="accent2">
                    <a:lumMod val="75000"/>
                  </a:schemeClr>
                </a:solidFill>
                <a:latin typeface="Lucida Sans" panose="020B0602030504020204" pitchFamily="34" charset="0"/>
                <a:cs typeface="Times New Roman"/>
              </a:rPr>
              <a:t>SERVER:</a:t>
            </a:r>
            <a:endParaRPr lang="en-US" sz="6200" b="1" u="sng" dirty="0">
              <a:solidFill>
                <a:schemeClr val="accent2">
                  <a:lumMod val="75000"/>
                </a:schemeClr>
              </a:solidFill>
              <a:latin typeface="Lucida Sans" panose="020B0602030504020204" pitchFamily="34" charset="0"/>
              <a:cs typeface="Times New Roman"/>
            </a:endParaRPr>
          </a:p>
          <a:p>
            <a:pPr marL="1364615">
              <a:lnSpc>
                <a:spcPct val="150000"/>
              </a:lnSpc>
            </a:pPr>
            <a:r>
              <a:rPr lang="en-US" sz="6200" spc="15" dirty="0">
                <a:latin typeface="Lucida Sans" panose="020B0602030504020204" pitchFamily="34" charset="0"/>
                <a:cs typeface="Times New Roman"/>
              </a:rPr>
              <a:t>Tomcat</a:t>
            </a:r>
            <a:endParaRPr lang="en-IN" sz="6200" dirty="0">
              <a:latin typeface="Lucida Sans" panose="020B0602030504020204" pitchFamily="34" charset="0"/>
            </a:endParaRPr>
          </a:p>
          <a:p>
            <a:endParaRPr lang="en-IN" dirty="0"/>
          </a:p>
        </p:txBody>
      </p:sp>
    </p:spTree>
    <p:extLst>
      <p:ext uri="{BB962C8B-B14F-4D97-AF65-F5344CB8AC3E}">
        <p14:creationId xmlns:p14="http://schemas.microsoft.com/office/powerpoint/2010/main" val="2133043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7CBE68-CE24-45FF-A640-E34AB0605085}"/>
              </a:ext>
            </a:extLst>
          </p:cNvPr>
          <p:cNvSpPr>
            <a:spLocks noGrp="1"/>
          </p:cNvSpPr>
          <p:nvPr>
            <p:ph type="title"/>
          </p:nvPr>
        </p:nvSpPr>
        <p:spPr>
          <a:xfrm>
            <a:off x="1008817" y="169247"/>
            <a:ext cx="9603275" cy="1563300"/>
          </a:xfrm>
        </p:spPr>
        <p:txBody>
          <a:bodyPr/>
          <a:lstStyle/>
          <a:p>
            <a:r>
              <a:rPr lang="en-IN" dirty="0"/>
              <a:t>    </a:t>
            </a:r>
            <a:br>
              <a:rPr lang="en-IN" dirty="0"/>
            </a:br>
            <a:r>
              <a:rPr lang="en-IN" dirty="0"/>
              <a:t>   </a:t>
            </a:r>
            <a:r>
              <a:rPr lang="en-IN" sz="4000" dirty="0"/>
              <a:t>Scope</a:t>
            </a:r>
          </a:p>
        </p:txBody>
      </p:sp>
      <p:sp>
        <p:nvSpPr>
          <p:cNvPr id="3" name="Content Placeholder 2">
            <a:extLst>
              <a:ext uri="{FF2B5EF4-FFF2-40B4-BE49-F238E27FC236}">
                <a16:creationId xmlns:a16="http://schemas.microsoft.com/office/drawing/2014/main" xmlns="" id="{C6E3D34E-1879-4DB1-A9A4-5BED2E487D34}"/>
              </a:ext>
            </a:extLst>
          </p:cNvPr>
          <p:cNvSpPr>
            <a:spLocks noGrp="1"/>
          </p:cNvSpPr>
          <p:nvPr>
            <p:ph idx="1"/>
          </p:nvPr>
        </p:nvSpPr>
        <p:spPr>
          <a:xfrm>
            <a:off x="1434164" y="2025357"/>
            <a:ext cx="9177928" cy="3450613"/>
          </a:xfrm>
        </p:spPr>
        <p:txBody>
          <a:bodyPr>
            <a:normAutofit/>
          </a:bodyPr>
          <a:lstStyle/>
          <a:p>
            <a:pPr marL="0" indent="0" algn="l">
              <a:buNone/>
            </a:pPr>
            <a:r>
              <a:rPr lang="en-US" b="0" i="0" dirty="0">
                <a:effectLst/>
                <a:latin typeface="Gotham Rounded SSm A"/>
              </a:rPr>
              <a:t>The system is a web-based application, developed using spring framework as a backend and angular as a front-end that performs the following functions:</a:t>
            </a:r>
          </a:p>
          <a:p>
            <a:pPr marL="0" indent="0" algn="l">
              <a:buNone/>
            </a:pPr>
            <a:r>
              <a:rPr lang="en-US" b="0" i="0" dirty="0">
                <a:effectLst/>
                <a:latin typeface="Gotham Rounded SSm A"/>
              </a:rPr>
              <a:t>Enables the Administrator to create and manages the lifecycle of different types of users</a:t>
            </a:r>
          </a:p>
          <a:p>
            <a:pPr algn="l">
              <a:buFont typeface="Arial" panose="020B0604020202020204" pitchFamily="34" charset="0"/>
              <a:buChar char="•"/>
            </a:pPr>
            <a:r>
              <a:rPr lang="en-US" b="0" i="0" dirty="0">
                <a:effectLst/>
                <a:latin typeface="Gotham Rounded SSm A"/>
              </a:rPr>
              <a:t>Customer</a:t>
            </a:r>
          </a:p>
          <a:p>
            <a:pPr algn="l">
              <a:buFont typeface="Arial" panose="020B0604020202020204" pitchFamily="34" charset="0"/>
              <a:buChar char="•"/>
            </a:pPr>
            <a:r>
              <a:rPr lang="en-US" b="0" i="0" dirty="0">
                <a:effectLst/>
                <a:latin typeface="Gotham Rounded SSm A"/>
              </a:rPr>
              <a:t>Manager</a:t>
            </a:r>
          </a:p>
          <a:p>
            <a:pPr algn="l">
              <a:buFont typeface="Arial" panose="020B0604020202020204" pitchFamily="34" charset="0"/>
              <a:buChar char="•"/>
            </a:pPr>
            <a:r>
              <a:rPr lang="en-US" b="0" i="0" dirty="0">
                <a:effectLst/>
                <a:latin typeface="Gotham Rounded SSm A"/>
              </a:rPr>
              <a:t>Engineer</a:t>
            </a:r>
          </a:p>
          <a:p>
            <a:pPr marL="0" indent="0" algn="l">
              <a:buNone/>
            </a:pPr>
            <a:endParaRPr lang="en-US" b="0" i="0" dirty="0">
              <a:solidFill>
                <a:srgbClr val="4D575D"/>
              </a:solidFill>
              <a:effectLst/>
              <a:latin typeface="Gotham Rounded SSm A"/>
            </a:endParaRPr>
          </a:p>
          <a:p>
            <a:endParaRPr lang="en-IN" dirty="0"/>
          </a:p>
        </p:txBody>
      </p:sp>
    </p:spTree>
    <p:extLst>
      <p:ext uri="{BB962C8B-B14F-4D97-AF65-F5344CB8AC3E}">
        <p14:creationId xmlns:p14="http://schemas.microsoft.com/office/powerpoint/2010/main" val="25715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7CBE68-CE24-45FF-A640-E34AB0605085}"/>
              </a:ext>
            </a:extLst>
          </p:cNvPr>
          <p:cNvSpPr>
            <a:spLocks noGrp="1"/>
          </p:cNvSpPr>
          <p:nvPr>
            <p:ph type="title"/>
          </p:nvPr>
        </p:nvSpPr>
        <p:spPr>
          <a:xfrm>
            <a:off x="1451579" y="317634"/>
            <a:ext cx="9603275" cy="1260909"/>
          </a:xfrm>
        </p:spPr>
        <p:txBody>
          <a:bodyPr>
            <a:normAutofit/>
          </a:bodyPr>
          <a:lstStyle/>
          <a:p>
            <a:r>
              <a:rPr lang="en-IN" dirty="0"/>
              <a:t/>
            </a:r>
            <a:br>
              <a:rPr lang="en-IN" dirty="0"/>
            </a:br>
            <a:r>
              <a:rPr lang="en-IN" sz="4000" dirty="0"/>
              <a:t>Scope</a:t>
            </a:r>
          </a:p>
        </p:txBody>
      </p:sp>
      <p:sp>
        <p:nvSpPr>
          <p:cNvPr id="3" name="Content Placeholder 2">
            <a:extLst>
              <a:ext uri="{FF2B5EF4-FFF2-40B4-BE49-F238E27FC236}">
                <a16:creationId xmlns:a16="http://schemas.microsoft.com/office/drawing/2014/main" xmlns="" id="{C6E3D34E-1879-4DB1-A9A4-5BED2E487D34}"/>
              </a:ext>
            </a:extLst>
          </p:cNvPr>
          <p:cNvSpPr>
            <a:spLocks noGrp="1"/>
          </p:cNvSpPr>
          <p:nvPr>
            <p:ph idx="1"/>
          </p:nvPr>
        </p:nvSpPr>
        <p:spPr/>
        <p:txBody>
          <a:bodyPr>
            <a:normAutofit fontScale="85000" lnSpcReduction="10000"/>
          </a:bodyPr>
          <a:lstStyle/>
          <a:p>
            <a:pPr algn="l"/>
            <a:r>
              <a:rPr lang="en-US" b="0" i="0" dirty="0">
                <a:effectLst/>
                <a:latin typeface="Gotham Rounded SSm A"/>
              </a:rPr>
              <a:t>     Enables the customers to login to the portal to raise and track complaints related to</a:t>
            </a:r>
          </a:p>
          <a:p>
            <a:pPr marL="0" indent="0" algn="l">
              <a:buNone/>
            </a:pPr>
            <a:r>
              <a:rPr lang="en-US" dirty="0">
                <a:latin typeface="Gotham Rounded SSm A"/>
              </a:rPr>
              <a:t>     </a:t>
            </a:r>
            <a:r>
              <a:rPr lang="en-US" b="0" i="0" dirty="0">
                <a:effectLst/>
                <a:latin typeface="Gotham Rounded SSm A"/>
              </a:rPr>
              <a:t>    the services availed by them</a:t>
            </a:r>
          </a:p>
          <a:p>
            <a:pPr algn="l"/>
            <a:r>
              <a:rPr lang="en-US" b="0" i="0" dirty="0">
                <a:effectLst/>
                <a:latin typeface="Gotham Rounded SSm A"/>
              </a:rPr>
              <a:t>     Enables the manager to login, view the complaints raised by the customers and assign</a:t>
            </a:r>
          </a:p>
          <a:p>
            <a:pPr marL="0" indent="0" algn="l">
              <a:buNone/>
            </a:pPr>
            <a:r>
              <a:rPr lang="en-US" dirty="0">
                <a:latin typeface="Gotham Rounded SSm A"/>
              </a:rPr>
              <a:t>         </a:t>
            </a:r>
            <a:r>
              <a:rPr lang="en-US" b="0" i="0" dirty="0">
                <a:effectLst/>
                <a:latin typeface="Gotham Rounded SSm A"/>
              </a:rPr>
              <a:t>the ticket to the engineers based on the PIN Code</a:t>
            </a:r>
          </a:p>
          <a:p>
            <a:pPr algn="l"/>
            <a:r>
              <a:rPr lang="en-US" b="0" i="0" dirty="0">
                <a:effectLst/>
                <a:latin typeface="Gotham Rounded SSm A"/>
              </a:rPr>
              <a:t>     Enables the engineers to pick up the tickets, work on them, enter the status of the</a:t>
            </a:r>
          </a:p>
          <a:p>
            <a:pPr marL="0" indent="0" algn="l">
              <a:buNone/>
            </a:pPr>
            <a:r>
              <a:rPr lang="en-US" dirty="0">
                <a:latin typeface="Gotham Rounded SSm A"/>
              </a:rPr>
              <a:t>        </a:t>
            </a:r>
            <a:r>
              <a:rPr lang="en-US" b="0" i="0" dirty="0">
                <a:effectLst/>
                <a:latin typeface="Gotham Rounded SSm A"/>
              </a:rPr>
              <a:t> task. They can also re-assign it to the Field Workers if they cannot resolve it from the</a:t>
            </a:r>
          </a:p>
          <a:p>
            <a:pPr marL="0" indent="0" algn="l">
              <a:buNone/>
            </a:pPr>
            <a:r>
              <a:rPr lang="en-US" dirty="0">
                <a:latin typeface="Gotham Rounded SSm A"/>
              </a:rPr>
              <a:t>        </a:t>
            </a:r>
            <a:r>
              <a:rPr lang="en-US" b="0" i="0" dirty="0">
                <a:effectLst/>
                <a:latin typeface="Gotham Rounded SSm A"/>
              </a:rPr>
              <a:t> data center.</a:t>
            </a:r>
          </a:p>
          <a:p>
            <a:endParaRPr lang="en-IN" dirty="0"/>
          </a:p>
        </p:txBody>
      </p:sp>
    </p:spTree>
    <p:extLst>
      <p:ext uri="{BB962C8B-B14F-4D97-AF65-F5344CB8AC3E}">
        <p14:creationId xmlns:p14="http://schemas.microsoft.com/office/powerpoint/2010/main" val="1989880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1080" y="2025650"/>
            <a:ext cx="9593774" cy="4041864"/>
          </a:xfrm>
        </p:spPr>
      </p:pic>
    </p:spTree>
    <p:extLst>
      <p:ext uri="{BB962C8B-B14F-4D97-AF65-F5344CB8AC3E}">
        <p14:creationId xmlns:p14="http://schemas.microsoft.com/office/powerpoint/2010/main" val="3214286580"/>
      </p:ext>
    </p:extLst>
  </p:cSld>
  <p:clrMapOvr>
    <a:masterClrMapping/>
  </p:clrMapOvr>
</p:sld>
</file>

<file path=ppt/theme/theme1.xml><?xml version="1.0" encoding="utf-8"?>
<a:theme xmlns:a="http://schemas.openxmlformats.org/drawingml/2006/main" name="Gallery">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TM03457496[[fn=Parallax]]</Template>
  <TotalTime>358</TotalTime>
  <Words>730</Words>
  <Application>Microsoft Office PowerPoint</Application>
  <PresentationFormat>Widescreen</PresentationFormat>
  <Paragraphs>90</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Droid Serif</vt:lpstr>
      <vt:lpstr>Gill Sans MT</vt:lpstr>
      <vt:lpstr>Gotham Rounded SSm A</vt:lpstr>
      <vt:lpstr>Lucida Sans</vt:lpstr>
      <vt:lpstr>Open Sans</vt:lpstr>
      <vt:lpstr>Oswald</vt:lpstr>
      <vt:lpstr>Times New Roman</vt:lpstr>
      <vt:lpstr>Wingdings</vt:lpstr>
      <vt:lpstr>Gallery</vt:lpstr>
      <vt:lpstr>Complaint redressal system</vt:lpstr>
      <vt:lpstr>Team members</vt:lpstr>
      <vt:lpstr>Table of contents</vt:lpstr>
      <vt:lpstr>Objectives</vt:lpstr>
      <vt:lpstr>Introduction</vt:lpstr>
      <vt:lpstr>Tools used</vt:lpstr>
      <vt:lpstr>        Scope</vt:lpstr>
      <vt:lpstr> Scope</vt:lpstr>
      <vt:lpstr>Class Diagram</vt:lpstr>
      <vt:lpstr>Er diagram</vt:lpstr>
      <vt:lpstr>Use case diagram</vt:lpstr>
      <vt:lpstr>Tasks Performed by admin</vt:lpstr>
      <vt:lpstr>Tasks Performed by customer</vt:lpstr>
      <vt:lpstr>Tasks Performed by manager</vt:lpstr>
      <vt:lpstr>Tasks Performed by engineer</vt:lpstr>
      <vt:lpstr>advantages</vt:lpstr>
      <vt:lpstr>conclusion</vt:lpstr>
      <vt:lpstr>Output screenshots</vt:lpstr>
      <vt:lpstr>Admin can access the Customer , Manager and Engineer</vt:lpstr>
      <vt:lpstr>PowerPoint Presentation</vt:lpstr>
      <vt:lpstr>Manager can see the list of ticket and Assign to engineer</vt:lpstr>
      <vt:lpstr>PowerPoint Presentation</vt:lpstr>
      <vt:lpstr>PowerPoint Presentation</vt:lpstr>
      <vt:lpstr>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Complaint redressal                system</dc:title>
  <dc:creator>RAHUL K</dc:creator>
  <cp:lastModifiedBy>HP</cp:lastModifiedBy>
  <cp:revision>25</cp:revision>
  <dcterms:created xsi:type="dcterms:W3CDTF">2022-03-26T08:48:26Z</dcterms:created>
  <dcterms:modified xsi:type="dcterms:W3CDTF">2022-03-27T12:51:19Z</dcterms:modified>
</cp:coreProperties>
</file>